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70" r:id="rId4"/>
    <p:sldId id="271" r:id="rId5"/>
    <p:sldId id="272" r:id="rId6"/>
    <p:sldId id="273" r:id="rId7"/>
    <p:sldId id="274" r:id="rId8"/>
    <p:sldId id="275" r:id="rId9"/>
    <p:sldId id="276" r:id="rId10"/>
  </p:sldIdLst>
  <p:sldSz cx="16256000" cy="115062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68917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68917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68917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68917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68917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68917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68917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68917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68917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sbank.ru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Cover for pr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4Asset 3@3x.png" descr="4Asset 3@3x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08425" y="9857046"/>
            <a:ext cx="3212084" cy="987716"/>
          </a:xfrm>
          <a:prstGeom prst="rect">
            <a:avLst/>
          </a:prstGeom>
          <a:ln w="3175">
            <a:miter lim="400000"/>
          </a:ln>
        </p:spPr>
      </p:pic>
      <p:sp>
        <p:nvSpPr>
          <p:cNvPr id="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08425" y="3912973"/>
            <a:ext cx="5594505" cy="395392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1E1E8C"/>
                </a:solidFill>
              </a:defRPr>
            </a:lvl1pPr>
            <a:lvl2pPr>
              <a:defRPr sz="2800">
                <a:solidFill>
                  <a:srgbClr val="1E1E8C"/>
                </a:solidFill>
              </a:defRPr>
            </a:lvl2pPr>
            <a:lvl3pPr>
              <a:defRPr sz="2800">
                <a:solidFill>
                  <a:srgbClr val="1E1E8C"/>
                </a:solidFill>
              </a:defRPr>
            </a:lvl3pPr>
            <a:lvl4pPr>
              <a:defRPr sz="2800">
                <a:solidFill>
                  <a:srgbClr val="1E1E8C"/>
                </a:solidFill>
              </a:defRPr>
            </a:lvl4pPr>
            <a:lvl5pPr>
              <a:defRPr sz="2800">
                <a:solidFill>
                  <a:srgbClr val="1E1E8C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xfrm>
            <a:off x="9608425" y="654835"/>
            <a:ext cx="5937853" cy="2785379"/>
          </a:xfrm>
          <a:prstGeom prst="rect">
            <a:avLst/>
          </a:prstGeom>
        </p:spPr>
        <p:txBody>
          <a:bodyPr anchor="t"/>
          <a:lstStyle>
            <a:lvl1pPr>
              <a:defRPr sz="4200"/>
            </a:lvl1pPr>
          </a:lstStyle>
          <a:p>
            <a:r>
              <a:t>Title Text</a:t>
            </a:r>
          </a:p>
        </p:txBody>
      </p:sp>
      <p:sp>
        <p:nvSpPr>
          <p:cNvPr id="16" name="psbank.ru">
            <a:hlinkClick r:id="rId3"/>
          </p:cNvPr>
          <p:cNvSpPr txBox="1"/>
          <p:nvPr/>
        </p:nvSpPr>
        <p:spPr>
          <a:xfrm>
            <a:off x="14126307" y="10349621"/>
            <a:ext cx="1558386" cy="42458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9893" tIns="59893" rIns="59893" bIns="59893" anchor="ctr">
            <a:spAutoFit/>
          </a:bodyPr>
          <a:lstStyle>
            <a:lvl1pPr algn="r">
              <a:defRPr sz="2000">
                <a:solidFill>
                  <a:srgbClr val="1E1E8C"/>
                </a:solidFill>
                <a:latin typeface="+mn-lt"/>
                <a:ea typeface="+mn-ea"/>
                <a:cs typeface="+mn-cs"/>
                <a:sym typeface="Verdana"/>
              </a:defRPr>
            </a:lvl1pPr>
          </a:lstStyle>
          <a:p>
            <a:r>
              <a:t>psbank.ru</a:t>
            </a:r>
          </a:p>
        </p:txBody>
      </p:sp>
      <p:pic>
        <p:nvPicPr>
          <p:cNvPr id="17" name="4Artboard 3@2x.png" descr="4Artboard 3@2x.png"/>
          <p:cNvPicPr>
            <a:picLocks noChangeAspect="1"/>
          </p:cNvPicPr>
          <p:nvPr/>
        </p:nvPicPr>
        <p:blipFill>
          <a:blip r:embed="rId4">
            <a:extLst/>
          </a:blip>
          <a:srcRect l="20090"/>
          <a:stretch>
            <a:fillRect/>
          </a:stretch>
        </p:blipFill>
        <p:spPr>
          <a:xfrm>
            <a:off x="-57862" y="-1"/>
            <a:ext cx="9088915" cy="11506201"/>
          </a:xfrm>
          <a:prstGeom prst="rect">
            <a:avLst/>
          </a:prstGeom>
          <a:ln w="3175">
            <a:miter lim="400000"/>
          </a:ln>
        </p:spPr>
      </p:pic>
      <p:sp>
        <p:nvSpPr>
          <p:cNvPr id="1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944784" y="10963863"/>
            <a:ext cx="358447" cy="342494"/>
          </a:xfrm>
          <a:prstGeom prst="rect">
            <a:avLst/>
          </a:prstGeom>
        </p:spPr>
        <p:txBody>
          <a:bodyPr wrap="none" anchor="t"/>
          <a:lstStyle>
            <a:lvl1pPr algn="ctr">
              <a:defRPr sz="16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l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Body Level One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4Asset 3@3x.png" descr="4Asset 3@3x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944094" y="455703"/>
            <a:ext cx="1655798" cy="509159"/>
          </a:xfrm>
          <a:prstGeom prst="rect">
            <a:avLst/>
          </a:prstGeom>
          <a:ln w="3175">
            <a:miter lim="400000"/>
          </a:ln>
        </p:spPr>
      </p:pic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065305" y="1563178"/>
            <a:ext cx="7022429" cy="899908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9893" tIns="59893" rIns="59893" bIns="59893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1065305" y="271157"/>
            <a:ext cx="12067029" cy="88583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9893" tIns="59893" rIns="59893" bIns="59893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Line"/>
          <p:cNvSpPr/>
          <p:nvPr/>
        </p:nvSpPr>
        <p:spPr>
          <a:xfrm>
            <a:off x="1148755" y="1159648"/>
            <a:ext cx="14454514" cy="1"/>
          </a:xfrm>
          <a:prstGeom prst="line">
            <a:avLst/>
          </a:prstGeom>
          <a:ln w="12700">
            <a:solidFill>
              <a:srgbClr val="D6D5D5"/>
            </a:solidFill>
            <a:miter lim="400000"/>
          </a:ln>
        </p:spPr>
        <p:txBody>
          <a:bodyPr lIns="59893" tIns="59893" rIns="59893" bIns="59893" anchor="ctr"/>
          <a:lstStyle/>
          <a:p>
            <a:pPr>
              <a:defRPr sz="2200" b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defRPr>
            </a:pPr>
            <a:endParaRPr/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5049079" y="10692088"/>
            <a:ext cx="656176" cy="310289"/>
          </a:xfrm>
          <a:prstGeom prst="rect">
            <a:avLst/>
          </a:prstGeom>
          <a:ln w="3175">
            <a:miter lim="400000"/>
          </a:ln>
        </p:spPr>
        <p:txBody>
          <a:bodyPr lIns="59893" tIns="59893" rIns="59893" bIns="59893" anchor="ctr">
            <a:spAutoFit/>
          </a:bodyPr>
          <a:lstStyle>
            <a:lvl1pPr algn="r">
              <a:defRPr sz="1200" b="0">
                <a:latin typeface="+mn-lt"/>
                <a:ea typeface="+mn-ea"/>
                <a:cs typeface="+mn-cs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ransition spd="med"/>
  <p:txStyles>
    <p:titleStyle>
      <a:lvl1pPr marL="0" marR="0" indent="0" algn="l" defTabSz="68917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1E1E8C"/>
          </a:solidFill>
          <a:uFillTx/>
          <a:latin typeface="+mn-lt"/>
          <a:ea typeface="+mn-ea"/>
          <a:cs typeface="+mn-cs"/>
          <a:sym typeface="Verdana"/>
        </a:defRPr>
      </a:lvl1pPr>
      <a:lvl2pPr marL="0" marR="0" indent="0" algn="l" defTabSz="68917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1E1E8C"/>
          </a:solidFill>
          <a:uFillTx/>
          <a:latin typeface="+mn-lt"/>
          <a:ea typeface="+mn-ea"/>
          <a:cs typeface="+mn-cs"/>
          <a:sym typeface="Verdana"/>
        </a:defRPr>
      </a:lvl2pPr>
      <a:lvl3pPr marL="0" marR="0" indent="0" algn="l" defTabSz="68917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1E1E8C"/>
          </a:solidFill>
          <a:uFillTx/>
          <a:latin typeface="+mn-lt"/>
          <a:ea typeface="+mn-ea"/>
          <a:cs typeface="+mn-cs"/>
          <a:sym typeface="Verdana"/>
        </a:defRPr>
      </a:lvl3pPr>
      <a:lvl4pPr marL="0" marR="0" indent="0" algn="l" defTabSz="68917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1E1E8C"/>
          </a:solidFill>
          <a:uFillTx/>
          <a:latin typeface="+mn-lt"/>
          <a:ea typeface="+mn-ea"/>
          <a:cs typeface="+mn-cs"/>
          <a:sym typeface="Verdana"/>
        </a:defRPr>
      </a:lvl4pPr>
      <a:lvl5pPr marL="0" marR="0" indent="0" algn="l" defTabSz="68917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1E1E8C"/>
          </a:solidFill>
          <a:uFillTx/>
          <a:latin typeface="+mn-lt"/>
          <a:ea typeface="+mn-ea"/>
          <a:cs typeface="+mn-cs"/>
          <a:sym typeface="Verdana"/>
        </a:defRPr>
      </a:lvl5pPr>
      <a:lvl6pPr marL="0" marR="0" indent="0" algn="l" defTabSz="68917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1E1E8C"/>
          </a:solidFill>
          <a:uFillTx/>
          <a:latin typeface="+mn-lt"/>
          <a:ea typeface="+mn-ea"/>
          <a:cs typeface="+mn-cs"/>
          <a:sym typeface="Verdana"/>
        </a:defRPr>
      </a:lvl6pPr>
      <a:lvl7pPr marL="0" marR="0" indent="0" algn="l" defTabSz="68917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1E1E8C"/>
          </a:solidFill>
          <a:uFillTx/>
          <a:latin typeface="+mn-lt"/>
          <a:ea typeface="+mn-ea"/>
          <a:cs typeface="+mn-cs"/>
          <a:sym typeface="Verdana"/>
        </a:defRPr>
      </a:lvl7pPr>
      <a:lvl8pPr marL="0" marR="0" indent="0" algn="l" defTabSz="68917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1E1E8C"/>
          </a:solidFill>
          <a:uFillTx/>
          <a:latin typeface="+mn-lt"/>
          <a:ea typeface="+mn-ea"/>
          <a:cs typeface="+mn-cs"/>
          <a:sym typeface="Verdana"/>
        </a:defRPr>
      </a:lvl8pPr>
      <a:lvl9pPr marL="0" marR="0" indent="0" algn="l" defTabSz="68917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1E1E8C"/>
          </a:solidFill>
          <a:uFillTx/>
          <a:latin typeface="+mn-lt"/>
          <a:ea typeface="+mn-ea"/>
          <a:cs typeface="+mn-cs"/>
          <a:sym typeface="Verdana"/>
        </a:defRPr>
      </a:lvl9pPr>
    </p:titleStyle>
    <p:bodyStyle>
      <a:lvl1pPr marL="0" marR="0" indent="0" algn="l" defTabSz="68917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1pPr>
      <a:lvl2pPr marL="0" marR="0" indent="0" algn="l" defTabSz="68917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2pPr>
      <a:lvl3pPr marL="0" marR="0" indent="0" algn="l" defTabSz="68917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3pPr>
      <a:lvl4pPr marL="0" marR="0" indent="0" algn="l" defTabSz="68917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4pPr>
      <a:lvl5pPr marL="0" marR="0" indent="0" algn="l" defTabSz="68917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5pPr>
      <a:lvl6pPr marL="0" marR="0" indent="355600" algn="l" defTabSz="68917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6pPr>
      <a:lvl7pPr marL="0" marR="0" indent="711200" algn="l" defTabSz="68917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7pPr>
      <a:lvl8pPr marL="0" marR="0" indent="1066800" algn="l" defTabSz="68917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8pPr>
      <a:lvl9pPr marL="0" marR="0" indent="1422400" algn="l" defTabSz="68917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9pPr>
    </p:bodyStyle>
    <p:otherStyle>
      <a:lvl1pPr marL="0" marR="0" indent="0" algn="r" defTabSz="68917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1pPr>
      <a:lvl2pPr marL="0" marR="0" indent="228600" algn="r" defTabSz="68917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2pPr>
      <a:lvl3pPr marL="0" marR="0" indent="457200" algn="r" defTabSz="68917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3pPr>
      <a:lvl4pPr marL="0" marR="0" indent="685800" algn="r" defTabSz="68917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4pPr>
      <a:lvl5pPr marL="0" marR="0" indent="914400" algn="r" defTabSz="68917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5pPr>
      <a:lvl6pPr marL="0" marR="0" indent="1143000" algn="r" defTabSz="68917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6pPr>
      <a:lvl7pPr marL="0" marR="0" indent="1371600" algn="r" defTabSz="68917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7pPr>
      <a:lvl8pPr marL="0" marR="0" indent="1600200" algn="r" defTabSz="68917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8pPr>
      <a:lvl9pPr marL="0" marR="0" indent="1828800" algn="r" defTabSz="68917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sbank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sbank.ru/Business/psb-for-msb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yandex.ru/surveys/10017825.2ffaef425ee38f5f6fc430fe2f09bc17227ca973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4Asset 3@3x.png" descr="4Asset 3@3x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08425" y="9857046"/>
            <a:ext cx="3212084" cy="987716"/>
          </a:xfrm>
          <a:prstGeom prst="rect">
            <a:avLst/>
          </a:prstGeom>
          <a:ln w="3175">
            <a:miter lim="400000"/>
          </a:ln>
        </p:spPr>
      </p:pic>
      <p:sp>
        <p:nvSpPr>
          <p:cNvPr id="138" name="Заголовок второго уровня. Блок для дополнительной текстовой информации"/>
          <p:cNvSpPr txBox="1">
            <a:spLocks noGrp="1"/>
          </p:cNvSpPr>
          <p:nvPr>
            <p:ph type="subTitle" sz="quarter" idx="1"/>
          </p:nvPr>
        </p:nvSpPr>
        <p:spPr>
          <a:xfrm>
            <a:off x="9608426" y="3912972"/>
            <a:ext cx="6076268" cy="515482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dirty="0"/>
              <a:t>Для ПСБ обеспечение безопасности и сохранение здоровья клиентов и работников является приоритетной задачей. Наши офисы и дистанционные каналы продолжают работать для вас. На сегодняшний день почти все транзакции можно провести через интернет и мобильный банк. </a:t>
            </a:r>
            <a:endParaRPr dirty="0"/>
          </a:p>
        </p:txBody>
      </p:sp>
      <p:sp>
        <p:nvSpPr>
          <p:cNvPr id="139" name="Заголовок первого уровня. Название презентации в одну или несколько строк"/>
          <p:cNvSpPr txBox="1">
            <a:spLocks noGrp="1"/>
          </p:cNvSpPr>
          <p:nvPr>
            <p:ph type="ctrTitle"/>
          </p:nvPr>
        </p:nvSpPr>
        <p:spPr>
          <a:xfrm>
            <a:off x="9608425" y="654835"/>
            <a:ext cx="6256415" cy="2785379"/>
          </a:xfrm>
          <a:prstGeom prst="rect">
            <a:avLst/>
          </a:prstGeom>
        </p:spPr>
        <p:txBody>
          <a:bodyPr/>
          <a:lstStyle>
            <a:lvl1pPr defTabSz="620256">
              <a:defRPr sz="3780"/>
            </a:lvl1pPr>
          </a:lstStyle>
          <a:p>
            <a:r>
              <a:rPr lang="ru-RU" dirty="0"/>
              <a:t>Работа банка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условиях эпидемиологической ситуации</a:t>
            </a:r>
            <a:endParaRPr dirty="0"/>
          </a:p>
        </p:txBody>
      </p:sp>
      <p:sp>
        <p:nvSpPr>
          <p:cNvPr id="140" name="psbank.ru">
            <a:hlinkClick r:id="rId3"/>
          </p:cNvPr>
          <p:cNvSpPr txBox="1"/>
          <p:nvPr/>
        </p:nvSpPr>
        <p:spPr>
          <a:xfrm>
            <a:off x="14126307" y="10349621"/>
            <a:ext cx="1558386" cy="42458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9893" tIns="59893" rIns="59893" bIns="59893" anchor="ctr">
            <a:spAutoFit/>
          </a:bodyPr>
          <a:lstStyle>
            <a:lvl1pPr algn="r">
              <a:defRPr sz="2000">
                <a:solidFill>
                  <a:srgbClr val="1E1E8C"/>
                </a:solidFill>
                <a:latin typeface="+mn-lt"/>
                <a:ea typeface="+mn-ea"/>
                <a:cs typeface="+mn-cs"/>
                <a:sym typeface="Verdana"/>
              </a:defRPr>
            </a:lvl1pPr>
          </a:lstStyle>
          <a:p>
            <a:r>
              <a:t>psbank.ru</a:t>
            </a:r>
          </a:p>
        </p:txBody>
      </p:sp>
      <p:pic>
        <p:nvPicPr>
          <p:cNvPr id="141" name="4Artboard 3@2x.png" descr="4Artboard 3@2x.png"/>
          <p:cNvPicPr>
            <a:picLocks noChangeAspect="1"/>
          </p:cNvPicPr>
          <p:nvPr/>
        </p:nvPicPr>
        <p:blipFill>
          <a:blip r:embed="rId4">
            <a:extLst/>
          </a:blip>
          <a:srcRect l="20090"/>
          <a:stretch>
            <a:fillRect/>
          </a:stretch>
        </p:blipFill>
        <p:spPr>
          <a:xfrm>
            <a:off x="-57862" y="-1"/>
            <a:ext cx="9088915" cy="11506201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Заголовок в тексте. Набирается шрифтом Verdana Bold.…"/>
          <p:cNvSpPr txBox="1">
            <a:spLocks noGrp="1"/>
          </p:cNvSpPr>
          <p:nvPr>
            <p:ph type="body" sz="half" idx="1"/>
          </p:nvPr>
        </p:nvSpPr>
        <p:spPr>
          <a:xfrm>
            <a:off x="1065305" y="1563178"/>
            <a:ext cx="14494735" cy="8999084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В</a:t>
            </a:r>
            <a:r>
              <a:rPr lang="ru-RU" dirty="0"/>
              <a:t> рамках антикризисных мер в условиях пандемии ПСБ предпринимает ряд мер с целью поддержания клиентов малого и среднего бизнеса. Клиентам МСБ банк предлагает:</a:t>
            </a:r>
          </a:p>
          <a:p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/>
              <a:t>Отмена </a:t>
            </a:r>
            <a:r>
              <a:rPr lang="ru-RU" dirty="0"/>
              <a:t>комиссии за ведение расчетного счета для юридических лиц и индивидуальных предпринимателей в период с 1 апреля по 31 мая 2020 г. Банк сформировал список клиентов, идентифицировавших себя как:</a:t>
            </a:r>
            <a:br>
              <a:rPr lang="ru-RU" dirty="0"/>
            </a:br>
            <a:r>
              <a:rPr lang="ru-RU" dirty="0"/>
              <a:t>— кафе;</a:t>
            </a:r>
            <a:br>
              <a:rPr lang="ru-RU" dirty="0"/>
            </a:br>
            <a:r>
              <a:rPr lang="ru-RU" dirty="0"/>
              <a:t>— рестораны;</a:t>
            </a:r>
            <a:br>
              <a:rPr lang="ru-RU" dirty="0"/>
            </a:br>
            <a:r>
              <a:rPr lang="ru-RU" dirty="0"/>
              <a:t>— гостиницы;</a:t>
            </a:r>
            <a:br>
              <a:rPr lang="ru-RU" dirty="0"/>
            </a:br>
            <a:r>
              <a:rPr lang="ru-RU" dirty="0"/>
              <a:t>— салоны красоты;</a:t>
            </a:r>
            <a:br>
              <a:rPr lang="ru-RU" dirty="0"/>
            </a:br>
            <a:r>
              <a:rPr lang="ru-RU" dirty="0"/>
              <a:t>— фитнес-клубы;</a:t>
            </a:r>
            <a:br>
              <a:rPr lang="ru-RU" dirty="0"/>
            </a:br>
            <a:r>
              <a:rPr lang="ru-RU" dirty="0"/>
              <a:t>— турагентства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/>
              <a:t>Упрощенная процедура реструктуризации задолженности по кредитам для предприятий МСБ из других отраслей. Решения будут приниматься на индивидуальных условиях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/>
              <a:t>Процедура удаленной реструктуризации кредита без посещения офиса банка для клиентов малого бизнеса по кредитным продуктам «Без Бумаг» и «Бизнес Онлайн» в апреле 2020 г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/>
              <a:t>Отмена комиссии за ведение расчетного счета для юридических лиц и индивидуальных предпринимателей в период с 1 апреля по 31 мая 2020 г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/>
              <a:t>Отмена фиксированных комиссий по </a:t>
            </a:r>
            <a:r>
              <a:rPr lang="ru-RU" dirty="0" err="1"/>
              <a:t>эквайрингу</a:t>
            </a:r>
            <a:r>
              <a:rPr lang="ru-RU" dirty="0"/>
              <a:t> при снижении оборотов в период с 1 апреля по 31 мая 2020 г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b="1" dirty="0"/>
              <a:t>ПСБ продолжает разрабатывать дополнительные меры поддержки для клиентов МСБ, пострадавших от </a:t>
            </a:r>
            <a:r>
              <a:rPr lang="ru-RU" b="1" dirty="0" err="1"/>
              <a:t>коронавируса</a:t>
            </a:r>
            <a:r>
              <a:rPr lang="ru-RU" b="1" dirty="0"/>
              <a:t>. </a:t>
            </a:r>
            <a:r>
              <a:rPr lang="ru-RU" b="1" dirty="0" smtClean="0"/>
              <a:t>ПСБ понимает, </a:t>
            </a:r>
            <a:r>
              <a:rPr lang="ru-RU" b="1" dirty="0"/>
              <a:t>в какой сложной ситуации оказались предприятия малого и среднего бизнеса, и поэтому </a:t>
            </a:r>
            <a:r>
              <a:rPr lang="ru-RU" b="1" dirty="0" smtClean="0"/>
              <a:t>старается </a:t>
            </a:r>
            <a:r>
              <a:rPr lang="ru-RU" b="1" dirty="0"/>
              <a:t>минимизировать их текущие и будущие расходы.</a:t>
            </a:r>
            <a:endParaRPr lang="ru-RU" dirty="0"/>
          </a:p>
        </p:txBody>
      </p:sp>
      <p:sp>
        <p:nvSpPr>
          <p:cNvPr id="171" name="Заголовок слайда в одну или две строки.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dirty="0"/>
              <a:t>Программа поддержки малого и среднего бизнеса от </a:t>
            </a:r>
            <a:r>
              <a:rPr lang="ru-RU" dirty="0" smtClean="0"/>
              <a:t>ПСБ</a:t>
            </a:r>
            <a:endParaRPr dirty="0"/>
          </a:p>
        </p:txBody>
      </p:sp>
      <p:sp>
        <p:nvSpPr>
          <p:cNvPr id="1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Заголовок слайда в одну или две строки.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dirty="0"/>
              <a:t>Программа поддержки малого и среднего бизнеса от ПСБ</a:t>
            </a:r>
            <a:endParaRPr dirty="0"/>
          </a:p>
        </p:txBody>
      </p:sp>
      <p:sp>
        <p:nvSpPr>
          <p:cNvPr id="1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9379" y="1427206"/>
            <a:ext cx="12149581" cy="944141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8600" y="5873055"/>
            <a:ext cx="2286319" cy="85737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9183" y="5873055"/>
            <a:ext cx="2286319" cy="85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40439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Заголовок слайда в одну или две строки.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dirty="0"/>
              <a:t>Программа поддержки малого и среднего бизнеса от ПСБ</a:t>
            </a:r>
            <a:endParaRPr dirty="0"/>
          </a:p>
        </p:txBody>
      </p:sp>
      <p:sp>
        <p:nvSpPr>
          <p:cNvPr id="1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106" y="1546193"/>
            <a:ext cx="13536320" cy="9145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81138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Заголовок в тексте. Набирается шрифтом Verdana Bold.…"/>
          <p:cNvSpPr txBox="1">
            <a:spLocks noGrp="1"/>
          </p:cNvSpPr>
          <p:nvPr>
            <p:ph type="body" sz="half" idx="1"/>
          </p:nvPr>
        </p:nvSpPr>
        <p:spPr>
          <a:xfrm>
            <a:off x="1065305" y="1563178"/>
            <a:ext cx="14494735" cy="8999084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ru-RU" b="1" dirty="0"/>
              <a:t>ПСБ заключил договор с ВЭБ.РФ в рамках программы поддержки малого и среднего бизнеса</a:t>
            </a:r>
          </a:p>
          <a:p>
            <a:endParaRPr lang="ru-RU" b="1" dirty="0"/>
          </a:p>
          <a:p>
            <a:endParaRPr lang="ru-RU" b="1" dirty="0"/>
          </a:p>
          <a:p>
            <a:r>
              <a:rPr lang="ru-RU" b="1" dirty="0"/>
              <a:t>Москва, 07 апреля 2020 г. </a:t>
            </a:r>
            <a:r>
              <a:rPr lang="ru-RU" dirty="0" smtClean="0"/>
              <a:t>– </a:t>
            </a:r>
            <a:r>
              <a:rPr lang="ru-RU" dirty="0"/>
              <a:t>ПСБ подписал договор с государственной корпорацией развития «ВЭБ.РФ» о предоставлении обеспечения в виде поручительства на сумму 10 млрд рублей. Согласно условиям договора, данный вид поддержки предназначен для краткосрочного кредитования по нулевой ставке субъектов малого бизнеса на выплату заработной платы сотрудникам предприятий, пострадавших в условиях ухудшения ситуации в связи с распространением новой </a:t>
            </a:r>
            <a:r>
              <a:rPr lang="ru-RU" dirty="0" err="1"/>
              <a:t>коронавирусной</a:t>
            </a:r>
            <a:r>
              <a:rPr lang="ru-RU" dirty="0"/>
              <a:t> инфекции. Поручительство ВЭБ.РФ –– одна из действенных и своевременных мер помощи малому бизнесу, которая реализуется при поддержке системно значимых банков.</a:t>
            </a:r>
          </a:p>
          <a:p>
            <a:endParaRPr lang="ru-RU" dirty="0"/>
          </a:p>
          <a:p>
            <a:r>
              <a:rPr lang="ru-RU" dirty="0"/>
              <a:t>Кредит можно оформить полностью в электронной форме без посещения офиса ПСБ по минимальному пакету документов. ПСБ планирует выдать первые кредиты по программе льготного кредитования уже в ближайшие дни.</a:t>
            </a:r>
          </a:p>
          <a:p>
            <a:endParaRPr lang="ru-RU" dirty="0"/>
          </a:p>
          <a:p>
            <a:r>
              <a:rPr lang="ru-RU" dirty="0"/>
              <a:t>«В период экономической нестабильности оказание государственной поддержки малому бизнесу –– одна из первоочередных задач. ПСБ оперативно запускает программу краткосрочного кредитования по нулевой ставке на выплату зарплаты сотрудникам малых и </a:t>
            </a:r>
            <a:r>
              <a:rPr lang="ru-RU" dirty="0" err="1"/>
              <a:t>микропредприятий</a:t>
            </a:r>
            <a:r>
              <a:rPr lang="ru-RU" dirty="0"/>
              <a:t>, пострадавших в период пандемии </a:t>
            </a:r>
            <a:r>
              <a:rPr lang="ru-RU" dirty="0" err="1"/>
              <a:t>коронавируса</a:t>
            </a:r>
            <a:r>
              <a:rPr lang="ru-RU" dirty="0"/>
              <a:t>. В кризисной ситуации эта важнейшая мера поддержки позволит собственникам сохранить главный актив и ресурс бизнеса –– сотрудников. Кроме этого, в конце марта ПСБ ввёл реструктуризацию кредитов для наших клиентов из наиболее пострадавших отраслей, также были снижены тарифы по РКО и </a:t>
            </a:r>
            <a:r>
              <a:rPr lang="ru-RU" dirty="0" err="1"/>
              <a:t>эквайринг</a:t>
            </a:r>
            <a:r>
              <a:rPr lang="ru-RU" dirty="0"/>
              <a:t>», –– отметил председатель ПАО «Промсвязьбанк» Петр Фрадков.</a:t>
            </a:r>
          </a:p>
          <a:p>
            <a:endParaRPr lang="ru-RU" dirty="0"/>
          </a:p>
          <a:p>
            <a:r>
              <a:rPr lang="ru-RU" dirty="0"/>
              <a:t>«В рамках объявленных правительством РФ оперативных мер по поддержке малого предпринимательства ВЭБ.РФ сегодня выдал поручительство в пользу ПСБ. Коммерческие банки- наши надежные партнеры, и мы в очередной раз объединяем наши усилия для поддержки малого бизнеса. Поручительство выдано на 10 млрд руб. Средства пойдут в обеспечение предпринимателей для возврата кредитов по нулевой ставке, полученных на выплату зарплаты. Всего ВЭБ.РФ планирует выдать поручительств на общую сумму до 100 млрд рублей», –– сказал председатель ВЭБ.РФ Игорь Шувалов.</a:t>
            </a:r>
          </a:p>
        </p:txBody>
      </p:sp>
      <p:sp>
        <p:nvSpPr>
          <p:cNvPr id="171" name="Заголовок слайда в одну или две строки.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Пресс-релизы</a:t>
            </a:r>
            <a:endParaRPr dirty="0"/>
          </a:p>
        </p:txBody>
      </p:sp>
      <p:sp>
        <p:nvSpPr>
          <p:cNvPr id="1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687682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Заголовок в тексте. Набирается шрифтом Verdana Bold.…"/>
          <p:cNvSpPr txBox="1">
            <a:spLocks noGrp="1"/>
          </p:cNvSpPr>
          <p:nvPr>
            <p:ph type="body" sz="half" idx="1"/>
          </p:nvPr>
        </p:nvSpPr>
        <p:spPr>
          <a:xfrm>
            <a:off x="1065305" y="1563178"/>
            <a:ext cx="14494735" cy="8999084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ru-RU" b="1" dirty="0"/>
              <a:t>ПСБ возмещает комиссию предпринимателям за ведение РКО в марте</a:t>
            </a:r>
          </a:p>
          <a:p>
            <a:endParaRPr lang="ru-RU" b="1" dirty="0"/>
          </a:p>
          <a:p>
            <a:endParaRPr lang="ru-RU" b="1" dirty="0"/>
          </a:p>
          <a:p>
            <a:r>
              <a:rPr lang="ru-RU" b="1" dirty="0"/>
              <a:t>Москва, 06 апреля 2020 г. </a:t>
            </a:r>
            <a:r>
              <a:rPr lang="ru-RU" dirty="0"/>
              <a:t>–  ПСБ продолжает реализовывать меры поддержки для МСБ. В числе новых инициатив, принятых в банке, - возмещение комиссии за ведение расчетного счета в марте юридическим лицам и индивидуальным предпринимателями из отраслей, наиболее пострадавших в период пандемии. Возврат денежных средств будет осуществлен в течение апреля. </a:t>
            </a:r>
          </a:p>
          <a:p>
            <a:endParaRPr lang="ru-RU" dirty="0"/>
          </a:p>
          <a:p>
            <a:r>
              <a:rPr lang="ru-RU" dirty="0"/>
              <a:t>Ранее ПСБ в целях поддержки представителей малого и среднего бизнеса отменил плату за сервисное обслуживание по </a:t>
            </a:r>
            <a:r>
              <a:rPr lang="ru-RU" dirty="0" err="1"/>
              <a:t>эквайрингу</a:t>
            </a:r>
            <a:r>
              <a:rPr lang="ru-RU" dirty="0"/>
              <a:t> при снижении оборотов компании и комиссию за ведение расчетного счета с 1 апреля по 31 мая.</a:t>
            </a:r>
          </a:p>
          <a:p>
            <a:endParaRPr lang="ru-RU" dirty="0"/>
          </a:p>
          <a:p>
            <a:r>
              <a:rPr lang="ru-RU" dirty="0"/>
              <a:t>«Мы считаем, что поддержка очень важна для бизнеса, который сейчас практически не получает доходов, при этом несёт обязательные расходы, в </a:t>
            </a:r>
            <a:r>
              <a:rPr lang="ru-RU" dirty="0" err="1"/>
              <a:t>т.ч</a:t>
            </a:r>
            <a:r>
              <a:rPr lang="ru-RU" dirty="0"/>
              <a:t>. на выплату зарплаты сотрудникам, –– отмечает Александр </a:t>
            </a:r>
            <a:r>
              <a:rPr lang="ru-RU" dirty="0" err="1"/>
              <a:t>Чернощекин</a:t>
            </a:r>
            <a:r>
              <a:rPr lang="ru-RU" dirty="0"/>
              <a:t>, старший вице-президент ПСБ, –– отмена регулярных платежей — это снижение нагрузки на бизнес, которая сейчас необходима нашим клиентам». </a:t>
            </a:r>
          </a:p>
          <a:p>
            <a:endParaRPr lang="ru-RU" dirty="0"/>
          </a:p>
          <a:p>
            <a:r>
              <a:rPr lang="ru-RU" dirty="0"/>
              <a:t>Кроме того, ПСБ участвует в программе по кредитованию под 0% бизнеса и индивидуальных предпринимателей для выплаты зарплат. Для клиентов малого бизнеса по кредитным продуктам "Без Бумаг" и "Кредит Онлайн" в апреле станет доступна процедура удаленной реструктуризации кредита без посещения офиса банка.</a:t>
            </a:r>
          </a:p>
          <a:p>
            <a:endParaRPr lang="ru-RU" dirty="0"/>
          </a:p>
          <a:p>
            <a:r>
              <a:rPr lang="ru-RU" dirty="0"/>
              <a:t>Подробные условия о поддержке клиентов банка среднего и малого бизнеса в связи с текущей ситуацией можно узнать на </a:t>
            </a:r>
            <a:r>
              <a:rPr lang="ru-RU" u="sng" dirty="0">
                <a:hlinkClick r:id="rId2"/>
              </a:rPr>
              <a:t>сайте.</a:t>
            </a:r>
            <a:endParaRPr lang="ru-RU" dirty="0"/>
          </a:p>
        </p:txBody>
      </p:sp>
      <p:sp>
        <p:nvSpPr>
          <p:cNvPr id="171" name="Заголовок слайда в одну или две строки.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dirty="0"/>
              <a:t>Пресс-релизы</a:t>
            </a:r>
            <a:endParaRPr dirty="0"/>
          </a:p>
        </p:txBody>
      </p:sp>
      <p:sp>
        <p:nvSpPr>
          <p:cNvPr id="1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8416640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Заголовок в тексте. Набирается шрифтом Verdana Bold.…"/>
          <p:cNvSpPr txBox="1">
            <a:spLocks noGrp="1"/>
          </p:cNvSpPr>
          <p:nvPr>
            <p:ph type="body" sz="half" idx="1"/>
          </p:nvPr>
        </p:nvSpPr>
        <p:spPr>
          <a:xfrm>
            <a:off x="1065305" y="1563178"/>
            <a:ext cx="14494735" cy="899908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/>
            <a:r>
              <a:rPr lang="ru-RU" b="1" dirty="0"/>
              <a:t>ПСБ совместно с </a:t>
            </a:r>
            <a:r>
              <a:rPr lang="ru-RU" b="1" dirty="0" err="1"/>
              <a:t>Mastercard</a:t>
            </a:r>
            <a:r>
              <a:rPr lang="ru-RU" dirty="0"/>
              <a:t>® </a:t>
            </a:r>
            <a:r>
              <a:rPr lang="ru-RU" b="1" dirty="0"/>
              <a:t> и сервисом </a:t>
            </a:r>
            <a:r>
              <a:rPr lang="ru-RU" b="1" dirty="0" err="1"/>
              <a:t>Яндекс.Заправки</a:t>
            </a:r>
            <a:r>
              <a:rPr lang="ru-RU" b="1" dirty="0"/>
              <a:t> запустили акцию в поддержку клиентов СМБ</a:t>
            </a:r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r>
              <a:rPr lang="ru-RU" b="1" dirty="0"/>
              <a:t>Москва, 03 апреля 2020 г. </a:t>
            </a:r>
            <a:r>
              <a:rPr lang="ru-RU" dirty="0"/>
              <a:t>–  Сегодня сотрудники большой части предприятий находятся в режиме самоизоляции, поэтому компании, занимающиеся логистикой, доставкой продукции на дом, наблюдают повышенный спрос на свои услуги. ПСБ, </a:t>
            </a:r>
            <a:r>
              <a:rPr lang="ru-RU" dirty="0" err="1"/>
              <a:t>Mastercard</a:t>
            </a:r>
            <a:r>
              <a:rPr lang="ru-RU" dirty="0"/>
              <a:t>® и </a:t>
            </a:r>
            <a:r>
              <a:rPr lang="ru-RU" dirty="0" err="1"/>
              <a:t>Яндекс.Заправки</a:t>
            </a:r>
            <a:r>
              <a:rPr lang="ru-RU" dirty="0"/>
              <a:t> проводят совместную акцию для предпринимателей и юридических лиц, активно использующих свой автопарк. </a:t>
            </a:r>
          </a:p>
          <a:p>
            <a:endParaRPr lang="ru-RU" dirty="0"/>
          </a:p>
          <a:p>
            <a:r>
              <a:rPr lang="ru-RU" dirty="0"/>
              <a:t>При оплате топлива бизнес-картой </a:t>
            </a:r>
            <a:r>
              <a:rPr lang="ru-RU" dirty="0" err="1"/>
              <a:t>Mastercard</a:t>
            </a:r>
            <a:r>
              <a:rPr lang="ru-RU" dirty="0"/>
              <a:t>® ПСБ через </a:t>
            </a:r>
            <a:r>
              <a:rPr lang="ru-RU" dirty="0" err="1"/>
              <a:t>Яндекс.Навигатор</a:t>
            </a:r>
            <a:r>
              <a:rPr lang="ru-RU" dirty="0"/>
              <a:t>, </a:t>
            </a:r>
            <a:r>
              <a:rPr lang="ru-RU" dirty="0" err="1"/>
              <a:t>Яндекс.Карты</a:t>
            </a:r>
            <a:r>
              <a:rPr lang="ru-RU" dirty="0"/>
              <a:t> либо в отдельном приложении </a:t>
            </a:r>
            <a:r>
              <a:rPr lang="ru-RU" dirty="0" err="1"/>
              <a:t>Яндекс.Заправки</a:t>
            </a:r>
            <a:r>
              <a:rPr lang="ru-RU" dirty="0"/>
              <a:t> предоставляется скидка в 10%. Скидка действует на 1000 литров топлива ежемесячно. Акция продлится до 30 июня 2020 года.</a:t>
            </a:r>
          </a:p>
          <a:p>
            <a:endParaRPr lang="ru-RU" dirty="0"/>
          </a:p>
          <a:p>
            <a:r>
              <a:rPr lang="ru-RU" dirty="0"/>
              <a:t>Также клиентам доступна возможность получения документов для возмещения НДС за оплаченное топливо. Для этого клиенту необходимо будет зарегистрировать компанию </a:t>
            </a:r>
            <a:r>
              <a:rPr lang="ru-RU" dirty="0">
                <a:hlinkClick r:id="rId2"/>
              </a:rPr>
              <a:t>на сайте сервиса </a:t>
            </a:r>
            <a:r>
              <a:rPr lang="ru-RU" dirty="0" err="1">
                <a:hlinkClick r:id="rId2"/>
              </a:rPr>
              <a:t>Яндекс.Заправки</a:t>
            </a:r>
            <a:r>
              <a:rPr lang="ru-RU" dirty="0">
                <a:hlinkClick r:id="rId2"/>
              </a:rPr>
              <a:t>. После чего  останется только направить полученные документы в налоговую инспекцию.</a:t>
            </a:r>
          </a:p>
          <a:p>
            <a:endParaRPr lang="ru-RU" dirty="0"/>
          </a:p>
          <a:p>
            <a:r>
              <a:rPr lang="ru-RU" dirty="0"/>
              <a:t>«Сегодня компаниям и предпринимателям особенно важно сократить расходы. Оплата топлива по бизнес-картам </a:t>
            </a:r>
            <a:r>
              <a:rPr lang="ru-RU" dirty="0" err="1"/>
              <a:t>Mastercard</a:t>
            </a:r>
            <a:r>
              <a:rPr lang="ru-RU" dirty="0"/>
              <a:t>® через </a:t>
            </a:r>
            <a:r>
              <a:rPr lang="ru-RU" dirty="0" err="1"/>
              <a:t>Яндекс.Навигатор</a:t>
            </a:r>
            <a:r>
              <a:rPr lang="ru-RU" dirty="0"/>
              <a:t> позволит экономить до 30% расходов на топливо за счет скидки и возврата НДС. Это интересное предложение для рынка, –– отмечает Кирилл Тихонов, директор дирекции продуктов и технологий ПСБ, –– так же удобен сам процесс онлайн-заправки, все происходит дистанционно и для водителя нет необходимости выходить из автомобиля для оплаты топлива».   </a:t>
            </a:r>
          </a:p>
          <a:p>
            <a:endParaRPr lang="ru-RU" dirty="0"/>
          </a:p>
          <a:p>
            <a:r>
              <a:rPr lang="ru-RU" dirty="0"/>
              <a:t>«Сервис бесконтактной заправки сейчас крайне важен — водителю гораздо безопаснее оставаться в автомобиле, чтобы избежать контактов. Сейчас мы стремимся расширить число подключенных к АЗС, чтобы больше людей, которым приходится выезжать на работу могли оплатить топливо, не выходя из машины и даже не открывая окно. Уже подключены более 4000 станций. Среди них крупные сети, такие как, например, </a:t>
            </a:r>
            <a:r>
              <a:rPr lang="ru-RU" dirty="0" err="1"/>
              <a:t>Shell</a:t>
            </a:r>
            <a:r>
              <a:rPr lang="ru-RU" dirty="0"/>
              <a:t> и Татнефть», - прокомментировал Роман Прудников, руководитель </a:t>
            </a:r>
            <a:r>
              <a:rPr lang="ru-RU" dirty="0" err="1"/>
              <a:t>Яндекс.Заправок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«Мы планировали акцию достаточно давно и решили стартовать как можно скорее. Предприниматели продолжают работу, и мы понимаем, что сейчас как никогда важна поддержка, и предоставили возможность сэкономить на одном из самых востребованных видов товара для бизнеса  ̶  топливе. Мы счастливы, что нам удалось совместно с нашими партнерами, ПСБ и проектом </a:t>
            </a:r>
            <a:r>
              <a:rPr lang="ru-RU" dirty="0" err="1"/>
              <a:t>Яндекс.Заправки</a:t>
            </a:r>
            <a:r>
              <a:rPr lang="ru-RU" dirty="0"/>
              <a:t>, не менять свои планы и предложить скидку в 10% на каждую оплату топлива по бизнес-карте </a:t>
            </a:r>
            <a:r>
              <a:rPr lang="ru-RU" dirty="0" err="1"/>
              <a:t>Mastercard</a:t>
            </a:r>
            <a:r>
              <a:rPr lang="ru-RU" dirty="0"/>
              <a:t>®», - сказал </a:t>
            </a:r>
            <a:r>
              <a:rPr lang="ru-RU" dirty="0" err="1"/>
              <a:t>Джемал</a:t>
            </a:r>
            <a:r>
              <a:rPr lang="ru-RU" dirty="0"/>
              <a:t> </a:t>
            </a:r>
            <a:r>
              <a:rPr lang="ru-RU" dirty="0" err="1"/>
              <a:t>Агрба</a:t>
            </a:r>
            <a:r>
              <a:rPr lang="ru-RU" dirty="0"/>
              <a:t>, руководитель направления по развитию коммерческих продуктов и продажам </a:t>
            </a:r>
            <a:r>
              <a:rPr lang="ru-RU" dirty="0" err="1"/>
              <a:t>Mastercard</a:t>
            </a:r>
            <a:r>
              <a:rPr lang="ru-RU" dirty="0"/>
              <a:t>® в регионе быстрорастущих европейских рынков.</a:t>
            </a:r>
          </a:p>
        </p:txBody>
      </p:sp>
      <p:sp>
        <p:nvSpPr>
          <p:cNvPr id="171" name="Заголовок слайда в одну или две строки.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dirty="0"/>
              <a:t>Пресс-релизы</a:t>
            </a:r>
            <a:endParaRPr dirty="0"/>
          </a:p>
        </p:txBody>
      </p:sp>
      <p:sp>
        <p:nvSpPr>
          <p:cNvPr id="1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5627518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Заголовок в тексте. Набирается шрифтом Verdana Bold.…"/>
          <p:cNvSpPr txBox="1">
            <a:spLocks noGrp="1"/>
          </p:cNvSpPr>
          <p:nvPr>
            <p:ph type="body" sz="half" idx="1"/>
          </p:nvPr>
        </p:nvSpPr>
        <p:spPr>
          <a:xfrm>
            <a:off x="1065305" y="1563178"/>
            <a:ext cx="14494735" cy="8999084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endParaRPr lang="ru-RU" b="1" dirty="0" smtClean="0"/>
          </a:p>
          <a:p>
            <a:endParaRPr lang="ru-RU" b="1" dirty="0"/>
          </a:p>
          <a:p>
            <a:pPr algn="ctr"/>
            <a:r>
              <a:rPr lang="ru-RU" b="1" dirty="0"/>
              <a:t>ПСБ продлевает обслуживание карт с истекшим в марте сроком </a:t>
            </a:r>
            <a:r>
              <a:rPr lang="ru-RU" b="1" dirty="0" smtClean="0"/>
              <a:t>действия</a:t>
            </a:r>
            <a:r>
              <a:rPr lang="en-US" b="1" dirty="0" smtClean="0"/>
              <a:t> (</a:t>
            </a:r>
            <a:r>
              <a:rPr lang="ru-RU" b="1" dirty="0" smtClean="0"/>
              <a:t>в </a:t>
            </a:r>
            <a:r>
              <a:rPr lang="ru-RU" b="1" dirty="0" err="1" smtClean="0"/>
              <a:t>т.ч</a:t>
            </a:r>
            <a:r>
              <a:rPr lang="ru-RU" b="1" dirty="0" smtClean="0"/>
              <a:t>. и для клиентов МСБ</a:t>
            </a:r>
            <a:r>
              <a:rPr lang="en-US" b="1" dirty="0" smtClean="0"/>
              <a:t>)</a:t>
            </a:r>
          </a:p>
          <a:p>
            <a:pPr algn="ctr"/>
            <a:endParaRPr lang="ru-RU" b="1" dirty="0"/>
          </a:p>
          <a:p>
            <a:r>
              <a:rPr lang="ru-RU" b="1" dirty="0"/>
              <a:t>Москва, 2 апреля 2020 г.</a:t>
            </a:r>
            <a:r>
              <a:rPr lang="ru-RU" dirty="0"/>
              <a:t> - ПСБ сохраняет возможность полноценного использования кредитных и дебетовых карт с истекшим в марте сроком действия для клиентов, которые из-за введения режима самоизоляции не успели получить </a:t>
            </a:r>
            <a:r>
              <a:rPr lang="ru-RU" dirty="0" err="1"/>
              <a:t>перевыпущенную</a:t>
            </a:r>
            <a:r>
              <a:rPr lang="ru-RU" dirty="0"/>
              <a:t> на новый срок карту. </a:t>
            </a:r>
          </a:p>
          <a:p>
            <a:r>
              <a:rPr lang="ru-RU" dirty="0"/>
              <a:t>Карты ПСБ всех платёжных систем, срок действия которых закончился в марте 2020 года, будут приниматься банкоматами ПСБ и сторонних банков минимум до конца апреля. Операции по таким картам будут возможны в онлайн-магазинах и в POS-терминалах в случае отсутствия дополнительных ограничений по проверке срока действия карты на стороне банка-</a:t>
            </a:r>
            <a:r>
              <a:rPr lang="ru-RU" dirty="0" err="1"/>
              <a:t>эквайера</a:t>
            </a:r>
            <a:r>
              <a:rPr lang="ru-RU" dirty="0"/>
              <a:t>. Карты, повязанные к </a:t>
            </a:r>
            <a:r>
              <a:rPr lang="ru-RU" dirty="0" err="1"/>
              <a:t>Samsung</a:t>
            </a:r>
            <a:r>
              <a:rPr lang="ru-RU" dirty="0"/>
              <a:t> </a:t>
            </a:r>
            <a:r>
              <a:rPr lang="ru-RU" dirty="0" err="1"/>
              <a:t>рау</a:t>
            </a:r>
            <a:r>
              <a:rPr lang="ru-RU" dirty="0"/>
              <a:t>, </a:t>
            </a:r>
            <a:r>
              <a:rPr lang="ru-RU" dirty="0" err="1"/>
              <a:t>Apple</a:t>
            </a:r>
            <a:r>
              <a:rPr lang="ru-RU" dirty="0"/>
              <a:t> </a:t>
            </a:r>
            <a:r>
              <a:rPr lang="ru-RU" dirty="0" err="1"/>
              <a:t>Pay</a:t>
            </a:r>
            <a:r>
              <a:rPr lang="ru-RU" dirty="0"/>
              <a:t> и другим мобильным кошелькам также будут работать. Карту с истекшим сроком действия можно пополнять, зачисление средств на нее будет произведено в течение суток. </a:t>
            </a:r>
          </a:p>
          <a:p>
            <a:r>
              <a:rPr lang="ru-RU" dirty="0"/>
              <a:t>Принятые меры позволят нашим клиентам продолжить пользоваться картами банка. Все </a:t>
            </a:r>
            <a:r>
              <a:rPr lang="ru-RU" dirty="0" err="1"/>
              <a:t>перевыпущенные</a:t>
            </a:r>
            <a:r>
              <a:rPr lang="ru-RU" dirty="0"/>
              <a:t> карты можно будет забрать в офисах банка после окончания режима самоизоляции.</a:t>
            </a:r>
          </a:p>
          <a:p>
            <a:endParaRPr lang="ru-RU" dirty="0"/>
          </a:p>
        </p:txBody>
      </p:sp>
      <p:sp>
        <p:nvSpPr>
          <p:cNvPr id="171" name="Заголовок слайда в одну или две строки.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dirty="0"/>
              <a:t>Пресс-релизы</a:t>
            </a:r>
            <a:endParaRPr dirty="0"/>
          </a:p>
        </p:txBody>
      </p:sp>
      <p:sp>
        <p:nvSpPr>
          <p:cNvPr id="1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528631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Заголовок в тексте. Набирается шрифтом Verdana Bold.…"/>
          <p:cNvSpPr txBox="1">
            <a:spLocks noGrp="1"/>
          </p:cNvSpPr>
          <p:nvPr>
            <p:ph type="body" sz="half" idx="1"/>
          </p:nvPr>
        </p:nvSpPr>
        <p:spPr>
          <a:xfrm>
            <a:off x="1065305" y="1563178"/>
            <a:ext cx="14494735" cy="8999084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b="1" dirty="0"/>
              <a:t>ПСБ запускает программу поддержки для малого и среднего бизнеса</a:t>
            </a:r>
          </a:p>
          <a:p>
            <a:endParaRPr lang="ru-RU" b="1" dirty="0"/>
          </a:p>
          <a:p>
            <a:r>
              <a:rPr lang="ru-RU" b="1" dirty="0"/>
              <a:t>Москва, 27 марта 2020 г. </a:t>
            </a:r>
            <a:r>
              <a:rPr lang="ru-RU" dirty="0"/>
              <a:t>–  ПСБ запускает кредитные каникулы сроком на 3 месяца для предприятий из отраслей, наиболее пострадавших от пандемии </a:t>
            </a:r>
            <a:r>
              <a:rPr lang="ru-RU" dirty="0" err="1"/>
              <a:t>коронавируса</a:t>
            </a:r>
            <a:r>
              <a:rPr lang="ru-RU" dirty="0"/>
              <a:t>: кафе, рестораны, гостиницы, предприятия розничной и оптовой торговли, салоны красоты, фитнес-клубы, театры, турагентства. Для предприятий МСБ из других отраслей будет предусмотрена упрощенная процедура реструктуризации задолженности по кредитам, решения будут приниматься на индивидуальных условиях.  </a:t>
            </a:r>
          </a:p>
          <a:p>
            <a:endParaRPr lang="ru-RU" dirty="0"/>
          </a:p>
          <a:p>
            <a:r>
              <a:rPr lang="ru-RU" dirty="0"/>
              <a:t>Для клиентов малого бизнеса по кредитным продуктам "Без Бумаг" и "Бизнес-онлайн" в апреле будет доступна процедура удаленной реструктуризации кредита без посещения офиса банка.   </a:t>
            </a:r>
          </a:p>
          <a:p>
            <a:endParaRPr lang="ru-RU" dirty="0"/>
          </a:p>
          <a:p>
            <a:r>
              <a:rPr lang="ru-RU" dirty="0"/>
              <a:t>Также в период с 1 апреля по 31 мая ПСБ отменяет комиссию за ведение расчетного счета для юридических лиц и индивидуальных предпринимателей и отменяет фиксированные комиссии по </a:t>
            </a:r>
            <a:r>
              <a:rPr lang="ru-RU" dirty="0" err="1"/>
              <a:t>эквайрингу</a:t>
            </a:r>
            <a:r>
              <a:rPr lang="ru-RU" dirty="0"/>
              <a:t> при снижении оборотов.</a:t>
            </a:r>
          </a:p>
          <a:p>
            <a:endParaRPr lang="ru-RU" dirty="0"/>
          </a:p>
          <a:p>
            <a:r>
              <a:rPr lang="ru-RU" dirty="0"/>
              <a:t>«ПСБ продолжает разрабатывать дополнительные меры поддержки для клиентов МСБ, пострадавших от </a:t>
            </a:r>
            <a:r>
              <a:rPr lang="ru-RU" dirty="0" err="1"/>
              <a:t>коронавируса</a:t>
            </a:r>
            <a:r>
              <a:rPr lang="ru-RU" dirty="0"/>
              <a:t>, - отмечает Константин </a:t>
            </a:r>
            <a:r>
              <a:rPr lang="ru-RU" dirty="0" err="1"/>
              <a:t>Басманов</a:t>
            </a:r>
            <a:r>
              <a:rPr lang="ru-RU" dirty="0"/>
              <a:t>, глава блока среднего и малого бизнеса ПСБ, –– мы понимаем в какой сложной ситуации оказались предприятия малого и среднего бизнеса и поэтому стараемся минимизировать их текущие расходы».</a:t>
            </a:r>
          </a:p>
        </p:txBody>
      </p:sp>
      <p:sp>
        <p:nvSpPr>
          <p:cNvPr id="171" name="Заголовок слайда в одну или две строки.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dirty="0"/>
              <a:t>Пресс-релизы</a:t>
            </a:r>
            <a:endParaRPr dirty="0"/>
          </a:p>
        </p:txBody>
      </p:sp>
      <p:sp>
        <p:nvSpPr>
          <p:cNvPr id="1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32880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9893" tIns="59893" rIns="59893" bIns="59893" numCol="1" spcCol="38100" rtlCol="0" anchor="ctr">
        <a:spAutoFit/>
      </a:bodyPr>
      <a:lstStyle>
        <a:defPPr marL="0" marR="0" indent="0" algn="ctr" defTabSz="68917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9893" tIns="59893" rIns="59893" bIns="59893" numCol="1" spcCol="38100" rtlCol="0" anchor="ctr">
        <a:spAutoFit/>
      </a:bodyPr>
      <a:lstStyle>
        <a:defPPr marL="0" marR="0" indent="0" algn="ctr" defTabSz="68917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9893" tIns="59893" rIns="59893" bIns="59893" numCol="1" spcCol="38100" rtlCol="0" anchor="ctr">
        <a:spAutoFit/>
      </a:bodyPr>
      <a:lstStyle>
        <a:defPPr marL="0" marR="0" indent="0" algn="ctr" defTabSz="68917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9893" tIns="59893" rIns="59893" bIns="59893" numCol="1" spcCol="38100" rtlCol="0" anchor="ctr">
        <a:spAutoFit/>
      </a:bodyPr>
      <a:lstStyle>
        <a:defPPr marL="0" marR="0" indent="0" algn="ctr" defTabSz="68917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1627</Words>
  <Application>Microsoft Office PowerPoint</Application>
  <PresentationFormat>Произвольный</PresentationFormat>
  <Paragraphs>87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Helvetica Neue</vt:lpstr>
      <vt:lpstr>Helvetica Neue Medium</vt:lpstr>
      <vt:lpstr>Helvetica Neue Thin</vt:lpstr>
      <vt:lpstr>Verdana</vt:lpstr>
      <vt:lpstr>Wingdings</vt:lpstr>
      <vt:lpstr>White</vt:lpstr>
      <vt:lpstr>Работа банка  в условиях эпидемиологической ситуации</vt:lpstr>
      <vt:lpstr>Программа поддержки малого и среднего бизнеса от ПСБ</vt:lpstr>
      <vt:lpstr>Программа поддержки малого и среднего бизнеса от ПСБ</vt:lpstr>
      <vt:lpstr>Программа поддержки малого и среднего бизнеса от ПСБ</vt:lpstr>
      <vt:lpstr>Пресс-релизы</vt:lpstr>
      <vt:lpstr>Пресс-релизы</vt:lpstr>
      <vt:lpstr>Пресс-релизы</vt:lpstr>
      <vt:lpstr>Пресс-релизы</vt:lpstr>
      <vt:lpstr>Пресс-релизы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банка  в условиях эпидемиологической ситуации</dc:title>
  <dc:creator>Berseneva Evgeniya Yurevna</dc:creator>
  <cp:lastModifiedBy>Berseneva Evgeniya Yurevna</cp:lastModifiedBy>
  <cp:revision>6</cp:revision>
  <dcterms:modified xsi:type="dcterms:W3CDTF">2020-04-14T09:31:57Z</dcterms:modified>
</cp:coreProperties>
</file>